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 b="def" i="def"/>
      <a:tcStyle>
        <a:tcBdr/>
        <a:fill>
          <a:solidFill>
            <a:srgbClr val="E6EFF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/>
          <p:nvPr/>
        </p:nvSpPr>
        <p:spPr>
          <a:xfrm>
            <a:off x="7086600" y="227012"/>
            <a:ext cx="188976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2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73025" y="227012"/>
            <a:ext cx="6937375" cy="6399213"/>
          </a:xfrm>
          <a:prstGeom prst="rect">
            <a:avLst/>
          </a:prstGeom>
          <a:solidFill>
            <a:srgbClr val="FFE699"/>
          </a:solidFill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1pPr>
            <a:lvl2pPr marL="0" indent="45720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2pPr>
            <a:lvl3pPr marL="0" indent="91440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3pPr>
            <a:lvl4pPr marL="0" indent="137160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4pPr>
            <a:lvl5pPr marL="0" indent="182880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086600" y="838200"/>
            <a:ext cx="2057400" cy="5486400"/>
          </a:xfrm>
          <a:prstGeom prst="rect">
            <a:avLst/>
          </a:prstGeom>
        </p:spPr>
        <p:txBody>
          <a:bodyPr anchor="t"/>
          <a:lstStyle>
            <a:lvl1pPr algn="l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Outline"/>
          <p:cNvSpPr txBox="1"/>
          <p:nvPr/>
        </p:nvSpPr>
        <p:spPr>
          <a:xfrm>
            <a:off x="7086600" y="227012"/>
            <a:ext cx="188976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20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</p:spPr>
        <p:txBody>
          <a:bodyPr lIns="45718" tIns="45718" rIns="45718" bIns="45718">
            <a:normAutofit fontScale="100000" lnSpcReduction="0"/>
          </a:bodyPr>
          <a:lstStyle>
            <a:lvl2pPr marL="820880" indent="-363680"/>
            <a:lvl3pPr marL="1234438" indent="-32003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862062" y="0"/>
            <a:ext cx="281939" cy="287085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85800" y="762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62059" y="0"/>
            <a:ext cx="281941" cy="287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spcBef>
                <a:spcPts val="800"/>
              </a:spcBef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820881" marR="0" indent="-36368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64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09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55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01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8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ozilla.org/js/language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ynamic HTML: Event Model"/>
          <p:cNvSpPr txBox="1"/>
          <p:nvPr>
            <p:ph type="title"/>
          </p:nvPr>
        </p:nvSpPr>
        <p:spPr>
          <a:xfrm>
            <a:off x="685800" y="152399"/>
            <a:ext cx="7772400" cy="1143002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b="0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Dynamic HTML: Event Model</a:t>
            </a:r>
          </a:p>
        </p:txBody>
      </p:sp>
      <p:sp>
        <p:nvSpPr>
          <p:cNvPr id="58" name="Outline…"/>
          <p:cNvSpPr txBox="1"/>
          <p:nvPr/>
        </p:nvSpPr>
        <p:spPr>
          <a:xfrm>
            <a:off x="807719" y="1447800"/>
            <a:ext cx="6918961" cy="345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Outline</a:t>
            </a: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  	Introduction</a:t>
            </a: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  	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onclick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  	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onload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  	Error Handling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onerror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 	Tracking the Mouse with 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onmousemove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  	Rollovers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onmouseover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onmouseout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7  	Form Processing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onfocus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onblur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  	More Form Processing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onsubmit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onreset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9  	Event Bubbling</a:t>
            </a: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10  	More DHTML Events</a:t>
            </a:r>
          </a:p>
          <a:p>
            <a:pPr>
              <a:def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11	Web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nload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onload.html</a:t>
            </a:r>
            <a:br/>
            <a:r>
              <a:t>(2 of 2)</a:t>
            </a:r>
          </a:p>
        </p:txBody>
      </p:sp>
      <p:pic>
        <p:nvPicPr>
          <p:cNvPr id="8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2513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14_02.png" descr="14_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2362200"/>
            <a:ext cx="4219575" cy="177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4  Error Handling with on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  Error Handling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onerror</a:t>
            </a:r>
            <a:r>
              <a:t> </a:t>
            </a:r>
          </a:p>
        </p:txBody>
      </p:sp>
      <p:sp>
        <p:nvSpPr>
          <p:cNvPr id="91" name="onerror ev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onerror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event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742950" indent="-285750">
              <a:spcBef>
                <a:spcPts val="0"/>
              </a:spcBef>
              <a:defRPr sz="2200"/>
            </a:pPr>
            <a:r>
              <a:t>Execute specialized error-handling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nerror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onerror.html</a:t>
            </a:r>
            <a:br/>
            <a:r>
              <a:t>(1 of 2)</a:t>
            </a:r>
          </a:p>
        </p:txBody>
      </p:sp>
      <p:pic>
        <p:nvPicPr>
          <p:cNvPr id="9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nerror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onerror.html</a:t>
            </a:r>
            <a:br/>
            <a:r>
              <a:t>(2 of 2)</a:t>
            </a:r>
          </a:p>
        </p:txBody>
      </p:sp>
      <p:pic>
        <p:nvPicPr>
          <p:cNvPr id="9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533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14_03.png" descr="14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4953000"/>
            <a:ext cx="4219575" cy="177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5  Tracking the Mouse with Event onmousemove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5  Tracking the Mouse with 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onmousemove</a:t>
            </a:r>
            <a:r>
              <a:t> </a:t>
            </a:r>
          </a:p>
        </p:txBody>
      </p:sp>
      <p:sp>
        <p:nvSpPr>
          <p:cNvPr id="101" name="onmousemo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onmousemove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Fires repeatedly when the user moves the mouse over the Web page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Gives position of the mouse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nmousemove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onmousemove.html</a:t>
            </a:r>
            <a:br/>
            <a:r>
              <a:t>(1 of 2)</a:t>
            </a:r>
          </a:p>
        </p:txBody>
      </p:sp>
      <p:pic>
        <p:nvPicPr>
          <p:cNvPr id="10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5965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nmousemove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onmousemove.html</a:t>
            </a:r>
            <a:br/>
            <a:r>
              <a:t>(2 of 2)</a:t>
            </a:r>
          </a:p>
        </p:txBody>
      </p:sp>
      <p:pic>
        <p:nvPicPr>
          <p:cNvPr id="10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1798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14_04.png" descr="14_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676400"/>
            <a:ext cx="4133850" cy="409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14_04b.png" descr="14_04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1676400"/>
            <a:ext cx="4133850" cy="4095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6  Rollovers with onmouseover and onmouse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  Rollovers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onmouseover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onmouseout</a:t>
            </a:r>
            <a:r>
              <a:t> </a:t>
            </a:r>
          </a:p>
        </p:txBody>
      </p:sp>
      <p:sp>
        <p:nvSpPr>
          <p:cNvPr id="112" name="Two more events fired by mouse move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more events fired by mouse movements</a:t>
            </a:r>
          </a:p>
          <a:p>
            <a:pPr lvl="1" marL="742950" indent="-285750">
              <a:spcBef>
                <a:spcPts val="0"/>
              </a:spcBef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onmouseover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Mouse cursor moves over element</a:t>
            </a:r>
          </a:p>
          <a:p>
            <a:pPr lvl="1" marL="742950" indent="-285750">
              <a:spcBef>
                <a:spcPts val="0"/>
              </a:spcBef>
              <a:defRPr sz="2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Onmouseout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Mouse cursor leaves element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7875"/>
          <a:stretch>
            <a:fillRect/>
          </a:stretch>
        </p:blipFill>
        <p:spPr>
          <a:xfrm>
            <a:off x="679450" y="1214437"/>
            <a:ext cx="7702550" cy="4991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6  Rollovers with onmouseover and onmouse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  Rollovers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onmouseover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onmouseout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nmouseoverout .html (1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onmouseoverout</a:t>
            </a:r>
            <a:br/>
            <a:r>
              <a:t>.html</a:t>
            </a:r>
            <a:br/>
            <a:r>
              <a:t>(1 of 4)</a:t>
            </a:r>
          </a:p>
        </p:txBody>
      </p:sp>
      <p:pic>
        <p:nvPicPr>
          <p:cNvPr id="11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234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61" name="In this lesson, you will lear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lesson, you will learn: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understand the notion of events, event handlers and event bubbling.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be able to create event handlers that respond to mouse and keyboard events.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be able to use the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event</a:t>
            </a:r>
            <a:r>
              <a:t> object to be made aware of and, ultimately, respond to user actions. 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To understand how to recognize and respond to the most popular events.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nmouseoverout .html (2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onmouseoverout</a:t>
            </a:r>
            <a:br/>
            <a:r>
              <a:t>.html</a:t>
            </a:r>
            <a:br/>
            <a:r>
              <a:t>(2 of 4)</a:t>
            </a:r>
          </a:p>
        </p:txBody>
      </p:sp>
      <p:pic>
        <p:nvPicPr>
          <p:cNvPr id="12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8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nmouseoverout .html (3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onmouseoverout</a:t>
            </a:r>
            <a:br/>
            <a:r>
              <a:t>.html</a:t>
            </a:r>
            <a:br/>
            <a:r>
              <a:t>(3 of 4)</a:t>
            </a:r>
          </a:p>
        </p:txBody>
      </p:sp>
      <p:pic>
        <p:nvPicPr>
          <p:cNvPr id="12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069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nmouseoverout .html (4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onmouseoverout</a:t>
            </a:r>
            <a:br/>
            <a:r>
              <a:t>.html</a:t>
            </a:r>
            <a:br/>
            <a:r>
              <a:t>(4 of 4)</a:t>
            </a:r>
          </a:p>
        </p:txBody>
      </p:sp>
      <p:pic>
        <p:nvPicPr>
          <p:cNvPr id="12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5888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14_06a.png" descr="14_06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112712"/>
            <a:ext cx="3962400" cy="316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14_06b.png" descr="14_06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400" y="112712"/>
            <a:ext cx="3962400" cy="3163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14_06c.png" descr="14_06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8400" y="3313112"/>
            <a:ext cx="3962400" cy="3163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7  Form Processing with onfocus and on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  Form Processing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onfocus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onblur</a:t>
            </a:r>
            <a:r>
              <a:t> </a:t>
            </a:r>
          </a:p>
        </p:txBody>
      </p:sp>
      <p:sp>
        <p:nvSpPr>
          <p:cNvPr id="134" name="onfocus event fires when element gains focus…"/>
          <p:cNvSpPr txBox="1"/>
          <p:nvPr>
            <p:ph type="body" idx="1"/>
          </p:nvPr>
        </p:nvSpPr>
        <p:spPr>
          <a:xfrm>
            <a:off x="685800" y="1295400"/>
            <a:ext cx="7772400" cy="5257800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onfocus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event fires when element gains focus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onblur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event fires when element loses focus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nfocusblur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onfocusblur.html</a:t>
            </a:r>
            <a:br/>
            <a:r>
              <a:t>(1 of 3)</a:t>
            </a:r>
          </a:p>
        </p:txBody>
      </p:sp>
      <p:pic>
        <p:nvPicPr>
          <p:cNvPr id="13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011988" cy="598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nfocusblur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onfocusblur.html</a:t>
            </a:r>
            <a:br/>
            <a:r>
              <a:t>(2 of 3)</a:t>
            </a:r>
          </a:p>
        </p:txBody>
      </p:sp>
      <p:pic>
        <p:nvPicPr>
          <p:cNvPr id="14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1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nfocusblur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onfocusblur.html</a:t>
            </a:r>
            <a:br/>
            <a:r>
              <a:t>(3 of 3)</a:t>
            </a:r>
          </a:p>
        </p:txBody>
      </p:sp>
      <p:pic>
        <p:nvPicPr>
          <p:cNvPr id="14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4362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14_07.png" descr="14_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3581400"/>
            <a:ext cx="5181600" cy="285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8  More Form Processing with onsubmit and onre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  More Form Processing with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onsubmit</a:t>
            </a:r>
            <a:r>
              <a:t> and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onreset</a:t>
            </a:r>
            <a:r>
              <a:t> </a:t>
            </a:r>
          </a:p>
        </p:txBody>
      </p:sp>
      <p:sp>
        <p:nvSpPr>
          <p:cNvPr id="147" name="onsubmit and onreset are useful events for processing form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onsubmit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t>onreset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are useful events for processing forms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nsubmitreset.html (1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onsubmitreset.html</a:t>
            </a:r>
            <a:br/>
            <a:r>
              <a:t>(1 of 4)</a:t>
            </a:r>
          </a:p>
        </p:txBody>
      </p:sp>
      <p:pic>
        <p:nvPicPr>
          <p:cNvPr id="15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1  Introduction"/>
          <p:cNvSpPr txBox="1"/>
          <p:nvPr>
            <p:ph type="title"/>
          </p:nvPr>
        </p:nvSpPr>
        <p:spPr>
          <a:xfrm>
            <a:off x="685800" y="-1"/>
            <a:ext cx="7772400" cy="1143002"/>
          </a:xfrm>
          <a:prstGeom prst="rect">
            <a:avLst/>
          </a:prstGeom>
        </p:spPr>
        <p:txBody>
          <a:bodyPr/>
          <a:lstStyle/>
          <a:p>
            <a:pPr/>
            <a:r>
              <a:t>1  Introduction </a:t>
            </a:r>
          </a:p>
        </p:txBody>
      </p:sp>
      <p:sp>
        <p:nvSpPr>
          <p:cNvPr id="64" name="Event model…"/>
          <p:cNvSpPr txBox="1"/>
          <p:nvPr/>
        </p:nvSpPr>
        <p:spPr>
          <a:xfrm>
            <a:off x="731519" y="914400"/>
            <a:ext cx="7680961" cy="1476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r>
              <a:t>Event model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Scripts can respond to user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Content becomes more dynamic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Interfaces become more intuitive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nsubmitreset.html (2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onsubmitreset.html</a:t>
            </a:r>
            <a:br/>
            <a:r>
              <a:t>(2 of 4)</a:t>
            </a:r>
          </a:p>
        </p:txBody>
      </p:sp>
      <p:pic>
        <p:nvPicPr>
          <p:cNvPr id="15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67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nsubmitreset.html (3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onsubmitreset.html</a:t>
            </a:r>
            <a:br/>
            <a:r>
              <a:t>(3 of 4)</a:t>
            </a:r>
          </a:p>
        </p:txBody>
      </p:sp>
      <p:pic>
        <p:nvPicPr>
          <p:cNvPr id="15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1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nsubmitreset.html (4 of 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onsubmitreset.html</a:t>
            </a:r>
            <a:br/>
            <a:r>
              <a:t>(4 of 4)</a:t>
            </a:r>
          </a:p>
        </p:txBody>
      </p:sp>
      <p:pic>
        <p:nvPicPr>
          <p:cNvPr id="15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160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14_08.png" descr="14_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752600"/>
            <a:ext cx="6259513" cy="344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14_08b.png" descr="14_08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4200" y="4343400"/>
            <a:ext cx="2257425" cy="1133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9  Event Bubb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  Event Bubbling </a:t>
            </a:r>
          </a:p>
        </p:txBody>
      </p:sp>
      <p:sp>
        <p:nvSpPr>
          <p:cNvPr id="164" name="Crucial part of the event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Crucial part of the event model</a:t>
            </a:r>
          </a:p>
          <a:p>
            <a:pPr/>
            <a:r>
              <a:t>Process whereby events fired in child elements “bubble” up to their parent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ubbling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bubbling.html</a:t>
            </a:r>
            <a:br/>
            <a:r>
              <a:t>(1 of 2)</a:t>
            </a:r>
          </a:p>
        </p:txBody>
      </p:sp>
      <p:pic>
        <p:nvPicPr>
          <p:cNvPr id="16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ubbling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bubbling.html</a:t>
            </a:r>
            <a:br/>
            <a:r>
              <a:t>(2 of 2)</a:t>
            </a:r>
          </a:p>
        </p:txBody>
      </p:sp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14_09a.png" descr="14_09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124200"/>
            <a:ext cx="7259638" cy="2847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14_09b.png" descr="14_09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381000"/>
            <a:ext cx="1876425" cy="113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14_09c.png" descr="14_09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00" y="381000"/>
            <a:ext cx="1971675" cy="113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14_09d.png" descr="14_09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" y="1752600"/>
            <a:ext cx="7259638" cy="2847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14_09e.png" descr="14_09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33800" y="4724400"/>
            <a:ext cx="1876425" cy="1133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10  More DHTML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More DHTML Events </a:t>
            </a:r>
          </a:p>
        </p:txBody>
      </p:sp>
      <p:sp>
        <p:nvSpPr>
          <p:cNvPr id="179" name="Remaining DHTML events and their description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Remaining DHTML events and their descriptions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65"/>
          <a:stretch>
            <a:fillRect/>
          </a:stretch>
        </p:blipFill>
        <p:spPr>
          <a:xfrm>
            <a:off x="1258887" y="914400"/>
            <a:ext cx="6624638" cy="526350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10  More DHTML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More DHTML Events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73"/>
          <a:stretch>
            <a:fillRect/>
          </a:stretch>
        </p:blipFill>
        <p:spPr>
          <a:xfrm>
            <a:off x="1095375" y="915987"/>
            <a:ext cx="6954838" cy="52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10  More DHTML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More DHTML Events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2  Event oncl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  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onclick </a:t>
            </a:r>
          </a:p>
        </p:txBody>
      </p:sp>
      <p:sp>
        <p:nvSpPr>
          <p:cNvPr id="67" name="onClick…"/>
          <p:cNvSpPr txBox="1"/>
          <p:nvPr/>
        </p:nvSpPr>
        <p:spPr>
          <a:xfrm>
            <a:off x="731519" y="914400"/>
            <a:ext cx="7680961" cy="77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500"/>
              </a:spcBef>
              <a:buSzPct val="100000"/>
              <a:buChar char="•"/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  <a:lvl2pPr marL="742950" indent="-285750">
              <a:buSzPct val="100000"/>
              <a:buChar char="–"/>
              <a:defRPr sz="2200"/>
            </a:lvl2pPr>
          </a:lstStyle>
          <a:p>
            <a:pPr/>
            <a:r>
              <a:t>onClick</a:t>
            </a:r>
          </a:p>
          <a:p>
            <a:pPr lvl="1"/>
            <a:r>
              <a:t>Invoked when user clicks the mouse on a specific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04"/>
          <a:stretch>
            <a:fillRect/>
          </a:stretch>
        </p:blipFill>
        <p:spPr>
          <a:xfrm>
            <a:off x="341312" y="989012"/>
            <a:ext cx="8461376" cy="52122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10  More DHTML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  More DHTML Events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8.14  Web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Resources </a:t>
            </a:r>
          </a:p>
        </p:txBody>
      </p:sp>
      <p:sp>
        <p:nvSpPr>
          <p:cNvPr id="191" name="www.javascriptmall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www.javascriptmall.com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developer.netscape.com/tech/javascript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www.mozilla.org/js/language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Deitel and deitel, Internet and World Wide Web How to Program: Third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nclick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onclick.html</a:t>
            </a:r>
            <a:br/>
            <a:r>
              <a:t>(1 of 2)</a:t>
            </a:r>
          </a:p>
        </p:txBody>
      </p:sp>
      <p:pic>
        <p:nvPicPr>
          <p:cNvPr id="7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5965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nclick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onclick.html</a:t>
            </a:r>
            <a:br/>
            <a:r>
              <a:t>(2 of 2)</a:t>
            </a:r>
          </a:p>
        </p:txBody>
      </p:sp>
      <p:pic>
        <p:nvPicPr>
          <p:cNvPr id="7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2547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14_01a.png" descr="14_01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2743200"/>
            <a:ext cx="4191000" cy="2686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14_01b.png" descr="14_01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0" y="4724400"/>
            <a:ext cx="1876425" cy="1133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14_01c.png" descr="14_01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609600"/>
            <a:ext cx="4191000" cy="2686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14_01d.png" descr="14_0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787" y="2862262"/>
            <a:ext cx="1876426" cy="1133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3  Event onload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3  Event </a:t>
            </a:r>
            <a:r>
              <a:rPr b="0">
                <a:latin typeface="Lucida Console"/>
                <a:ea typeface="Lucida Console"/>
                <a:cs typeface="Lucida Console"/>
                <a:sym typeface="Lucida Console"/>
              </a:rPr>
              <a:t>onload</a:t>
            </a:r>
            <a:r>
              <a:t> </a:t>
            </a:r>
          </a:p>
        </p:txBody>
      </p:sp>
      <p:sp>
        <p:nvSpPr>
          <p:cNvPr id="81" name="onload ev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onload</a:t>
            </a:r>
            <a:r>
              <a:rPr sz="2800">
                <a:latin typeface="Times New Roman"/>
                <a:ea typeface="Times New Roman"/>
                <a:cs typeface="Times New Roman"/>
                <a:sym typeface="Times New Roman"/>
              </a:rPr>
              <a:t> event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742950" indent="-285750">
              <a:spcBef>
                <a:spcPts val="0"/>
              </a:spcBef>
              <a:defRPr sz="2200"/>
            </a:pPr>
            <a:r>
              <a:t>Fires when an element finishes loading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Used in the body element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Initiates a script after the page loads into the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nload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onload.html</a:t>
            </a:r>
            <a:br/>
            <a:r>
              <a:t>(1 of 2)</a:t>
            </a:r>
          </a:p>
        </p:txBody>
      </p:sp>
      <p:pic>
        <p:nvPicPr>
          <p:cNvPr id="8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3" cy="6132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